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6" r:id="rId5"/>
  </p:sldIdLst>
  <p:sldSz cx="21383625" cy="3027521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5629F"/>
    <a:srgbClr val="156082"/>
    <a:srgbClr val="376196"/>
    <a:srgbClr val="38619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0"/>
    <p:restoredTop sz="94674"/>
  </p:normalViewPr>
  <p:slideViewPr>
    <p:cSldViewPr snapToGrid="0">
      <p:cViewPr varScale="1">
        <p:scale>
          <a:sx n="24" d="100"/>
          <a:sy n="24" d="100"/>
        </p:scale>
        <p:origin x="3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6DB3246-7DCA-2644-8AC3-E92E348D9026}" type="datetimeFigureOut">
              <a:rPr lang="pl-PL" smtClean="0"/>
              <a:t>10.09.2025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152650" y="1241425"/>
            <a:ext cx="236378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D67001C2-62A1-314F-88A4-E223F5F6EF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69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984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967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951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935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4919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1902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8886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5870" algn="l" defTabSz="1293967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001C2-62A1-314F-88A4-E223F5F6EF7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76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6CC4-2EC6-E84D-8897-32F6FEE7D336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92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A04C-0969-5B42-9B6B-6217577C5308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49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F43B-9109-1B48-AA3F-8DCFE197C14E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7F9B-0A23-5A41-9650-46A94C13F52A}" type="datetime1">
              <a:rPr lang="pl-PL" smtClean="0"/>
              <a:t>10.09.2025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60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A0B4-0553-B148-9DD5-5AE614F1420F}" type="datetime1">
              <a:rPr lang="pl-PL" smtClean="0"/>
              <a:t>10.09.2025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2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B48-9543-9442-A20B-779B2591AF02}" type="datetime1">
              <a:rPr lang="pl-PL" smtClean="0"/>
              <a:t>10.09.2025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15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1025-590E-5A44-B55C-B14816292035}" type="datetime1">
              <a:rPr lang="pl-PL" smtClean="0"/>
              <a:t>10.09.2025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88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B913-B1BA-7E47-808A-B866A5A69251}" type="datetime1">
              <a:rPr lang="pl-PL" smtClean="0"/>
              <a:t>10.09.2025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190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AB6F3-8187-A349-A04F-4DE22670548D}" type="datetime1">
              <a:rPr lang="pl-PL" smtClean="0"/>
              <a:t>10.09.2025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18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3030-784F-3A4B-A9D4-776F83120D22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75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672D-AA83-E842-8290-AF8ED6CCEA0E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657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077B74-F0AF-1445-A66E-38114069D904}" type="datetime1">
              <a:rPr lang="pl-PL" smtClean="0"/>
              <a:t>10.09.2025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B27D3-C683-334A-82BC-9E5362EE54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545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zbieta.cwalina@pw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gnieszka.niczewska@pw.edu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CA44E266-A895-C3F1-2516-8EFB0A126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172946"/>
              </p:ext>
            </p:extLst>
          </p:nvPr>
        </p:nvGraphicFramePr>
        <p:xfrm>
          <a:off x="791812" y="29300459"/>
          <a:ext cx="19889942" cy="73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13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13069629">
                  <a:extLst>
                    <a:ext uri="{9D8B030D-6E8A-4147-A177-3AD203B41FA5}">
                      <a16:colId xmlns:a16="http://schemas.microsoft.com/office/drawing/2014/main" val="531563912"/>
                    </a:ext>
                  </a:extLst>
                </a:gridCol>
                <a:gridCol w="6612000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</a:tblGrid>
              <a:tr h="571499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6199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i="0" dirty="0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e-mail: </a:t>
                      </a:r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szkolenia.DSK@pw.edu.pl</a:t>
                      </a:r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L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2000" b="1" i="0" dirty="0" err="1">
                          <a:solidFill>
                            <a:schemeClr val="tx1"/>
                          </a:solidFill>
                          <a:latin typeface="Source Sans Pro Semibold" panose="020B0503030403020204" pitchFamily="34" charset="0"/>
                        </a:rPr>
                        <a:t>www.pw.edu.pl</a:t>
                      </a:r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D8EB0CDA-D87E-32E8-722F-B1C249734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705677"/>
              </p:ext>
            </p:extLst>
          </p:nvPr>
        </p:nvGraphicFramePr>
        <p:xfrm>
          <a:off x="745983" y="332366"/>
          <a:ext cx="19893600" cy="4460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3989">
                  <a:extLst>
                    <a:ext uri="{9D8B030D-6E8A-4147-A177-3AD203B41FA5}">
                      <a16:colId xmlns:a16="http://schemas.microsoft.com/office/drawing/2014/main" val="2552507214"/>
                    </a:ext>
                  </a:extLst>
                </a:gridCol>
                <a:gridCol w="7179304">
                  <a:extLst>
                    <a:ext uri="{9D8B030D-6E8A-4147-A177-3AD203B41FA5}">
                      <a16:colId xmlns:a16="http://schemas.microsoft.com/office/drawing/2014/main" val="128661442"/>
                    </a:ext>
                  </a:extLst>
                </a:gridCol>
                <a:gridCol w="280307">
                  <a:extLst>
                    <a:ext uri="{9D8B030D-6E8A-4147-A177-3AD203B41FA5}">
                      <a16:colId xmlns:a16="http://schemas.microsoft.com/office/drawing/2014/main" val="2955498871"/>
                    </a:ext>
                  </a:extLst>
                </a:gridCol>
              </a:tblGrid>
              <a:tr h="1626739">
                <a:tc gridSpan="2"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000" b="1" i="0" dirty="0">
                        <a:solidFill>
                          <a:schemeClr val="tx1"/>
                        </a:solidFill>
                        <a:latin typeface="Source Sans Pro Semibold" panose="020B0503030403020204" pitchFamily="34" charset="0"/>
                      </a:endParaRP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196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651576"/>
                  </a:ext>
                </a:extLst>
              </a:tr>
              <a:tr h="2833612"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7200" b="1" i="0" kern="1200" dirty="0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Akademia Kompetencji </a:t>
                      </a:r>
                      <a:r>
                        <a:rPr lang="pl-PL" sz="7200" b="1" i="0" kern="1200" dirty="0" err="1">
                          <a:solidFill>
                            <a:schemeClr val="accent4"/>
                          </a:solidFill>
                          <a:effectLst/>
                          <a:latin typeface="Source Sans Pro Semibold" panose="020B0503030403020204" pitchFamily="34" charset="0"/>
                          <a:ea typeface="+mn-ea"/>
                          <a:cs typeface="+mn-cs"/>
                        </a:rPr>
                        <a:t>ProcurCompEU</a:t>
                      </a:r>
                      <a:endParaRPr lang="pl-PL" sz="7200" b="1" i="0" kern="1200" dirty="0">
                        <a:solidFill>
                          <a:schemeClr val="accent4"/>
                        </a:solidFill>
                        <a:effectLst/>
                        <a:latin typeface="Source Sans Pro Semibold" panose="020B0503030403020204" pitchFamily="34" charset="0"/>
                        <a:ea typeface="+mn-ea"/>
                        <a:cs typeface="+mn-cs"/>
                      </a:endParaRPr>
                    </a:p>
                  </a:txBody>
                  <a:tcPr marT="22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2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Agenda inauguracji 11.09.2025 r. </a:t>
                      </a:r>
                    </a:p>
                    <a:p>
                      <a:pPr marL="0" marR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pl-PL" sz="32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</a:br>
                      <a:r>
                        <a:rPr lang="pl-PL" sz="32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Miejsce : </a:t>
                      </a:r>
                    </a:p>
                    <a:p>
                      <a:pPr marL="0" marR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2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Budynek Rektorska 4, sala 1.01, I piętro,</a:t>
                      </a:r>
                    </a:p>
                    <a:p>
                      <a:pPr marL="0" marR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200" b="0" i="0" kern="1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+mn-ea"/>
                          <a:cs typeface="+mn-cs"/>
                        </a:rPr>
                        <a:t>ul. Rektorska 4</a:t>
                      </a:r>
                    </a:p>
                  </a:txBody>
                  <a:tcPr marR="163440" marT="22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41952161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034FD06-DC77-F716-BC3B-512A33C65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272167"/>
              </p:ext>
            </p:extLst>
          </p:nvPr>
        </p:nvGraphicFramePr>
        <p:xfrm>
          <a:off x="1726233" y="5764695"/>
          <a:ext cx="18911409" cy="17819291"/>
        </p:xfrm>
        <a:graphic>
          <a:graphicData uri="http://schemas.openxmlformats.org/drawingml/2006/table">
            <a:tbl>
              <a:tblPr/>
              <a:tblGrid>
                <a:gridCol w="3998706">
                  <a:extLst>
                    <a:ext uri="{9D8B030D-6E8A-4147-A177-3AD203B41FA5}">
                      <a16:colId xmlns:a16="http://schemas.microsoft.com/office/drawing/2014/main" val="55227055"/>
                    </a:ext>
                  </a:extLst>
                </a:gridCol>
                <a:gridCol w="14912703">
                  <a:extLst>
                    <a:ext uri="{9D8B030D-6E8A-4147-A177-3AD203B41FA5}">
                      <a16:colId xmlns:a16="http://schemas.microsoft.com/office/drawing/2014/main" val="1759138446"/>
                    </a:ext>
                  </a:extLst>
                </a:gridCol>
              </a:tblGrid>
              <a:tr h="2872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b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10:45 -11:00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520"/>
                        </a:lnSpc>
                        <a:buNone/>
                      </a:pP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</a:b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          </a:t>
                      </a: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</a:b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          Zapraszamy na kawę i do rejestracji</a:t>
                      </a:r>
                      <a:endParaRPr lang="pl-PL" sz="3400" b="0" i="0" kern="120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  <a:cs typeface="+mn-cs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86974"/>
                  </a:ext>
                </a:extLst>
              </a:tr>
              <a:tr h="217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11:00 -11:15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Otwarcie inauguracyjne: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prof. dr hab. inż. Krzysztof Zaremba - Rektor Politechniki Warszawskiej</a:t>
                      </a: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</a:br>
                      <a:endParaRPr lang="pl-PL" sz="3400" b="0" i="0" kern="120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698965"/>
                  </a:ext>
                </a:extLst>
              </a:tr>
              <a:tr h="1919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11:15 -12:00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+mn-ea"/>
                          <a:cs typeface="+mn-cs"/>
                        </a:rPr>
                        <a:t>        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Wystąpienie: Agnieszka Olszewska -  Prezes Urzędu Zamówień Publicznych 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282257"/>
                  </a:ext>
                </a:extLst>
              </a:tr>
              <a:tr h="3163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b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12:00 -12:45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noProof="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</a:t>
                      </a:r>
                    </a:p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noProof="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Współpraca między kadrą uczelni a zamówieniami publicznymi  </a:t>
                      </a:r>
                      <a:r>
                        <a:rPr lang="pl-PL" sz="34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case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pl-PL" sz="34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study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Wojciech Kochan (Collegium </a:t>
                      </a:r>
                      <a:r>
                        <a:rPr lang="pl-PL" sz="34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Medicum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, Uniwersytet Jagielloński)</a:t>
                      </a:r>
                      <a:endParaRPr lang="pl-PL" sz="3400" b="0" i="0" kern="1200" noProof="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3400" b="0" i="0" kern="1200" noProof="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  <a:p>
                      <a:pPr>
                        <a:lnSpc>
                          <a:spcPts val="4520"/>
                        </a:lnSpc>
                        <a:buNone/>
                      </a:pPr>
                      <a:endParaRPr lang="pl-PL" sz="3400" b="0" i="0" kern="120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  <a:cs typeface="+mn-cs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441386"/>
                  </a:ext>
                </a:extLst>
              </a:tr>
              <a:tr h="20270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12:45 -13:05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noProof="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Przerwa kawowa / </a:t>
                      </a:r>
                      <a:r>
                        <a:rPr lang="pl-PL" sz="3400" b="0" i="0" kern="1200" noProof="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networking</a:t>
                      </a:r>
                      <a:endParaRPr lang="pl-PL" sz="3400" b="0" i="0" kern="120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  <a:cs typeface="+mn-cs"/>
                      </a:endParaRPr>
                    </a:p>
                    <a:p>
                      <a:pPr>
                        <a:lnSpc>
                          <a:spcPts val="4520"/>
                        </a:lnSpc>
                        <a:buNone/>
                      </a:pPr>
                      <a:endParaRPr lang="pl-PL" sz="3400" b="0" i="0" kern="1200" dirty="0">
                        <a:solidFill>
                          <a:schemeClr val="tx1"/>
                        </a:solidFill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  <a:cs typeface="+mn-cs"/>
                      </a:endParaRPr>
                    </a:p>
                    <a:p>
                      <a:pPr>
                        <a:lnSpc>
                          <a:spcPts val="4520"/>
                        </a:lnSpc>
                        <a:buNone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Source Sans Pro Light" panose="020B0403030403020204" pitchFamily="34" charset="0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857144"/>
                  </a:ext>
                </a:extLst>
              </a:tr>
              <a:tr h="26391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13:05 -13:10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Prezentacja wyników badania potrzeb szkoleniowych </a:t>
                      </a: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</a:b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kadry zakupowej  PW oraz dyskusja na temat możliwości </a:t>
                      </a: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</a:b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i kierunków rozwoju projektu </a:t>
                      </a:r>
                    </a:p>
                    <a:p>
                      <a:pPr marL="0" marR="0" lvl="0" indent="0" algn="l" defTabSz="2138324" rtl="0" eaLnBrk="1" fontAlgn="auto" latinLnBrk="0" hangingPunct="1">
                        <a:lnSpc>
                          <a:spcPts val="45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 Dariusz Koba (Koba Consulting </a:t>
                      </a:r>
                      <a:r>
                        <a:rPr lang="pl-PL" sz="34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Group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ts val="4520"/>
                        </a:lnSpc>
                        <a:buNone/>
                      </a:pPr>
                      <a:endParaRPr lang="pl-PL" sz="3400" b="0" i="0" dirty="0"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478575"/>
                  </a:ext>
                </a:extLst>
              </a:tr>
              <a:tr h="11682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13:10 -14:00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520"/>
                        </a:lnSpc>
                        <a:buNone/>
                      </a:pP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Panel dyskusyjny: „Jak zakupy mogą wspierać naukę”  - </a:t>
                      </a:r>
                      <a:b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</a:b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         prowadzenie Dariusz Koba (Koba Consulting </a:t>
                      </a:r>
                      <a:r>
                        <a:rPr lang="pl-PL" sz="3400" b="0" i="0" kern="1200" dirty="0" err="1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Group</a:t>
                      </a:r>
                      <a:r>
                        <a:rPr lang="pl-PL" sz="3400" b="0" i="0" kern="1200" dirty="0">
                          <a:solidFill>
                            <a:schemeClr val="tx1"/>
                          </a:solidFill>
                          <a:effectLst/>
                          <a:latin typeface="Source Sans Pro Light" panose="020B0403030403020204" pitchFamily="34" charset="0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220191"/>
                  </a:ext>
                </a:extLst>
              </a:tr>
              <a:tr h="582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520"/>
                        </a:lnSpc>
                        <a:buNone/>
                      </a:pPr>
                      <a:endParaRPr lang="pl-PL" sz="3400" b="0" i="0" dirty="0">
                        <a:effectLst/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828148"/>
                  </a:ext>
                </a:extLst>
              </a:tr>
              <a:tr h="10637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3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14:00 -14:15</a:t>
                      </a:r>
                      <a:endParaRPr lang="pl-PL" sz="36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520"/>
                        </a:lnSpc>
                        <a:buNone/>
                      </a:pPr>
                      <a:r>
                        <a:rPr lang="pl-PL" sz="3400" b="0" i="0" dirty="0">
                          <a:effectLst/>
                          <a:latin typeface="Source Sans Pro Light" panose="020B0403030403020204" pitchFamily="34" charset="0"/>
                          <a:ea typeface="Source Sans Pro Light" panose="020B0403030403020204" pitchFamily="34" charset="0"/>
                        </a:rPr>
                        <a:t>          Podsumowanie, zakończenie i rozmowy w kuluarach przy kawie.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101723"/>
                  </a:ext>
                </a:extLst>
              </a:tr>
            </a:tbl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1E4937A5-8469-4FE4-9B04-5F45CB4DB4B7}"/>
              </a:ext>
            </a:extLst>
          </p:cNvPr>
          <p:cNvSpPr txBox="1"/>
          <p:nvPr/>
        </p:nvSpPr>
        <p:spPr>
          <a:xfrm>
            <a:off x="1726233" y="24510518"/>
            <a:ext cx="18350810" cy="277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Kontakt: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Dział ds. Szkoleń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Elżbieta Cwalina – kierownik działu, tel.:  694 594 310 </a:t>
            </a: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elzbieta.cwalina@pw.edu.pl</a:t>
            </a: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Agnieszka Niczewska – koordynator projektu, tel.: 22 234 5791 </a:t>
            </a: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agnieszka.niczewska@pw.edu.pl</a:t>
            </a:r>
            <a:r>
              <a:rPr lang="pl-PL" sz="2800" dirty="0">
                <a:solidFill>
                  <a:srgbClr val="000000"/>
                </a:solidFill>
                <a:latin typeface="Source Sans Pro Light" panose="020B0403030403020204" pitchFamily="34" charset="0"/>
                <a:ea typeface="Calibri" panose="020F0502020204030204" pitchFamily="34" charset="0"/>
              </a:rPr>
              <a:t> 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4452143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leta kolorów PW">
      <a:dk1>
        <a:srgbClr val="000000"/>
      </a:dk1>
      <a:lt1>
        <a:srgbClr val="FFFFFF"/>
      </a:lt1>
      <a:dk2>
        <a:srgbClr val="00496C"/>
      </a:dk2>
      <a:lt2>
        <a:srgbClr val="E8E8E8"/>
      </a:lt2>
      <a:accent1>
        <a:srgbClr val="E6331C"/>
      </a:accent1>
      <a:accent2>
        <a:srgbClr val="E7A217"/>
      </a:accent2>
      <a:accent3>
        <a:srgbClr val="006871"/>
      </a:accent3>
      <a:accent4>
        <a:srgbClr val="3466B9"/>
      </a:accent4>
      <a:accent5>
        <a:srgbClr val="5E3056"/>
      </a:accent5>
      <a:accent6>
        <a:srgbClr val="C0D1C8"/>
      </a:accent6>
      <a:hlink>
        <a:srgbClr val="3466AF"/>
      </a:hlink>
      <a:folHlink>
        <a:srgbClr val="5E3056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301284-0e13-42aa-bfb2-849dd2e9fdd8">
      <Terms xmlns="http://schemas.microsoft.com/office/infopath/2007/PartnerControls"/>
    </lcf76f155ced4ddcb4097134ff3c332f>
    <TaxCatchAll xmlns="fca3fa48-ee18-4258-80e9-c2e987ae0fe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135373E593384C84E2556F441E6389" ma:contentTypeVersion="18" ma:contentTypeDescription="Utwórz nowy dokument." ma:contentTypeScope="" ma:versionID="10574e01301ed7316db1ab6b58d33c8b">
  <xsd:schema xmlns:xsd="http://www.w3.org/2001/XMLSchema" xmlns:xs="http://www.w3.org/2001/XMLSchema" xmlns:p="http://schemas.microsoft.com/office/2006/metadata/properties" xmlns:ns2="d8301284-0e13-42aa-bfb2-849dd2e9fdd8" xmlns:ns3="fca3fa48-ee18-4258-80e9-c2e987ae0fe6" targetNamespace="http://schemas.microsoft.com/office/2006/metadata/properties" ma:root="true" ma:fieldsID="5e451e8f4d3711860bbc13264bbeee76" ns2:_="" ns3:_="">
    <xsd:import namespace="d8301284-0e13-42aa-bfb2-849dd2e9fdd8"/>
    <xsd:import namespace="fca3fa48-ee18-4258-80e9-c2e987ae0f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301284-0e13-42aa-bfb2-849dd2e9fd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Tagi obrazów" ma:readOnly="false" ma:fieldId="{5cf76f15-5ced-4ddc-b409-7134ff3c332f}" ma:taxonomyMulti="true" ma:sspId="e1a26482-f116-441c-86cb-e37980d8bf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3fa48-ee18-4258-80e9-c2e987ae0fe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80545f4-18c2-4475-ba9e-58d29ea75220}" ma:internalName="TaxCatchAll" ma:showField="CatchAllData" ma:web="fca3fa48-ee18-4258-80e9-c2e987ae0f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4DB4BE-9309-4311-B09E-DABA147DE8C4}">
  <ds:schemaRefs>
    <ds:schemaRef ds:uri="http://purl.org/dc/elements/1.1/"/>
    <ds:schemaRef ds:uri="http://schemas.microsoft.com/office/2006/metadata/properties"/>
    <ds:schemaRef ds:uri="fca3fa48-ee18-4258-80e9-c2e987ae0fe6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8301284-0e13-42aa-bfb2-849dd2e9fdd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71719C-B638-49DC-B962-E0D1883A9C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301284-0e13-42aa-bfb2-849dd2e9fdd8"/>
    <ds:schemaRef ds:uri="fca3fa48-ee18-4258-80e9-c2e987ae0f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53C2AA-96E0-4651-AFB6-FBBB7BEED9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</TotalTime>
  <Words>143</Words>
  <Application>Microsoft Office PowerPoint</Application>
  <PresentationFormat>Niestandardowy</PresentationFormat>
  <Paragraphs>36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Source Sans Pro</vt:lpstr>
      <vt:lpstr>Source Sans Pro Light</vt:lpstr>
      <vt:lpstr>Source Sans Pro Semibold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Golińska Katarzyna</dc:creator>
  <cp:lastModifiedBy>Anna Sadowska</cp:lastModifiedBy>
  <cp:revision>13</cp:revision>
  <cp:lastPrinted>2025-09-08T13:48:27Z</cp:lastPrinted>
  <dcterms:created xsi:type="dcterms:W3CDTF">2024-06-04T13:02:07Z</dcterms:created>
  <dcterms:modified xsi:type="dcterms:W3CDTF">2025-09-10T08:32:33Z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0x01010079135373E593384C84E2556F441E6389</vt:lpwstr>
  </property>
  <property fmtid="{D5CDD505-2E9C-101B-9397-08002B2CF9AE}" pid="3" name="MediaServiceImageTags">
    <vt:lpwstr/>
  </property>
</Properties>
</file>